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1071" r:id="rId369"/>
    <p:sldId id="683" r:id="rId370"/>
    <p:sldId id="684" r:id="rId371"/>
    <p:sldId id="682" r:id="rId372"/>
    <p:sldId id="860" r:id="rId373"/>
    <p:sldId id="671" r:id="rId374"/>
    <p:sldId id="672" r:id="rId375"/>
    <p:sldId id="673" r:id="rId376"/>
    <p:sldId id="674" r:id="rId377"/>
    <p:sldId id="801" r:id="rId378"/>
    <p:sldId id="1012" r:id="rId379"/>
    <p:sldId id="1013" r:id="rId380"/>
    <p:sldId id="1016" r:id="rId381"/>
    <p:sldId id="802" r:id="rId382"/>
    <p:sldId id="914" r:id="rId383"/>
    <p:sldId id="852" r:id="rId384"/>
    <p:sldId id="1015" r:id="rId385"/>
    <p:sldId id="895" r:id="rId386"/>
    <p:sldId id="896" r:id="rId387"/>
    <p:sldId id="978" r:id="rId388"/>
    <p:sldId id="686" r:id="rId389"/>
    <p:sldId id="685" r:id="rId390"/>
    <p:sldId id="957" r:id="rId391"/>
    <p:sldId id="719" r:id="rId392"/>
    <p:sldId id="720" r:id="rId393"/>
    <p:sldId id="715" r:id="rId394"/>
    <p:sldId id="716" r:id="rId395"/>
    <p:sldId id="717" r:id="rId396"/>
    <p:sldId id="872" r:id="rId397"/>
    <p:sldId id="721" r:id="rId398"/>
    <p:sldId id="722" r:id="rId399"/>
    <p:sldId id="718" r:id="rId400"/>
    <p:sldId id="723" r:id="rId401"/>
    <p:sldId id="724" r:id="rId402"/>
    <p:sldId id="749" r:id="rId403"/>
    <p:sldId id="915" r:id="rId404"/>
    <p:sldId id="750" r:id="rId405"/>
    <p:sldId id="810" r:id="rId406"/>
    <p:sldId id="811" r:id="rId407"/>
    <p:sldId id="812" r:id="rId408"/>
    <p:sldId id="725" r:id="rId409"/>
    <p:sldId id="726" r:id="rId410"/>
    <p:sldId id="1011" r:id="rId411"/>
    <p:sldId id="1061" r:id="rId412"/>
    <p:sldId id="1062" r:id="rId413"/>
    <p:sldId id="1063" r:id="rId414"/>
    <p:sldId id="1064" r:id="rId415"/>
    <p:sldId id="1065" r:id="rId416"/>
    <p:sldId id="1066" r:id="rId417"/>
    <p:sldId id="1067" r:id="rId418"/>
    <p:sldId id="1068" r:id="rId419"/>
    <p:sldId id="727" r:id="rId420"/>
    <p:sldId id="728" r:id="rId421"/>
    <p:sldId id="781" r:id="rId422"/>
    <p:sldId id="1007" r:id="rId423"/>
    <p:sldId id="730" r:id="rId424"/>
    <p:sldId id="775" r:id="rId425"/>
    <p:sldId id="734" r:id="rId426"/>
    <p:sldId id="735" r:id="rId427"/>
    <p:sldId id="738" r:id="rId428"/>
    <p:sldId id="774" r:id="rId429"/>
    <p:sldId id="737" r:id="rId430"/>
    <p:sldId id="740" r:id="rId431"/>
    <p:sldId id="968" r:id="rId432"/>
    <p:sldId id="969" r:id="rId433"/>
    <p:sldId id="1045" r:id="rId434"/>
    <p:sldId id="986" r:id="rId435"/>
    <p:sldId id="427" r:id="rId436"/>
    <p:sldId id="688" r:id="rId437"/>
    <p:sldId id="689" r:id="rId438"/>
    <p:sldId id="731" r:id="rId439"/>
    <p:sldId id="732" r:id="rId440"/>
    <p:sldId id="758" r:id="rId441"/>
    <p:sldId id="759" r:id="rId442"/>
    <p:sldId id="916" r:id="rId443"/>
    <p:sldId id="917" r:id="rId444"/>
    <p:sldId id="840" r:id="rId445"/>
    <p:sldId id="841" r:id="rId446"/>
    <p:sldId id="939" r:id="rId447"/>
    <p:sldId id="766" r:id="rId448"/>
    <p:sldId id="767" r:id="rId449"/>
    <p:sldId id="776" r:id="rId450"/>
    <p:sldId id="752" r:id="rId451"/>
    <p:sldId id="753" r:id="rId452"/>
    <p:sldId id="764" r:id="rId453"/>
    <p:sldId id="765" r:id="rId454"/>
    <p:sldId id="874" r:id="rId455"/>
    <p:sldId id="946" r:id="rId456"/>
    <p:sldId id="777" r:id="rId457"/>
    <p:sldId id="762" r:id="rId458"/>
    <p:sldId id="763" r:id="rId459"/>
    <p:sldId id="769" r:id="rId460"/>
    <p:sldId id="770" r:id="rId461"/>
    <p:sldId id="873" r:id="rId462"/>
    <p:sldId id="875" r:id="rId463"/>
    <p:sldId id="1069" r:id="rId464"/>
    <p:sldId id="943" r:id="rId465"/>
    <p:sldId id="755" r:id="rId466"/>
    <p:sldId id="754" r:id="rId467"/>
    <p:sldId id="760" r:id="rId468"/>
    <p:sldId id="952" r:id="rId469"/>
    <p:sldId id="768" r:id="rId470"/>
    <p:sldId id="761" r:id="rId471"/>
    <p:sldId id="861" r:id="rId472"/>
    <p:sldId id="862" r:id="rId473"/>
    <p:sldId id="756" r:id="rId474"/>
    <p:sldId id="771" r:id="rId475"/>
    <p:sldId id="876" r:id="rId476"/>
    <p:sldId id="877" r:id="rId477"/>
    <p:sldId id="778" r:id="rId478"/>
    <p:sldId id="779" r:id="rId479"/>
    <p:sldId id="834" r:id="rId480"/>
    <p:sldId id="780" r:id="rId481"/>
    <p:sldId id="833" r:id="rId482"/>
    <p:sldId id="783" r:id="rId483"/>
    <p:sldId id="880" r:id="rId484"/>
    <p:sldId id="881" r:id="rId485"/>
    <p:sldId id="879" r:id="rId486"/>
    <p:sldId id="866" r:id="rId487"/>
    <p:sldId id="878" r:id="rId488"/>
    <p:sldId id="867" r:id="rId489"/>
    <p:sldId id="868" r:id="rId490"/>
    <p:sldId id="870" r:id="rId491"/>
    <p:sldId id="871" r:id="rId492"/>
    <p:sldId id="869" r:id="rId493"/>
    <p:sldId id="1033" r:id="rId494"/>
    <p:sldId id="1021" r:id="rId495"/>
    <p:sldId id="1022" r:id="rId496"/>
    <p:sldId id="1023" r:id="rId497"/>
    <p:sldId id="1024" r:id="rId498"/>
    <p:sldId id="1025" r:id="rId499"/>
    <p:sldId id="1027" r:id="rId500"/>
    <p:sldId id="1028" r:id="rId501"/>
    <p:sldId id="1029" r:id="rId502"/>
    <p:sldId id="1030" r:id="rId503"/>
    <p:sldId id="1032" r:id="rId504"/>
    <p:sldId id="1031" r:id="rId505"/>
    <p:sldId id="885" r:id="rId506"/>
    <p:sldId id="976" r:id="rId507"/>
    <p:sldId id="933" r:id="rId508"/>
    <p:sldId id="954" r:id="rId509"/>
    <p:sldId id="788" r:id="rId510"/>
    <p:sldId id="988" r:id="rId511"/>
    <p:sldId id="1026" r:id="rId5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E12F2B"/>
    <a:srgbClr val="E01E1E"/>
    <a:srgbClr val="006C86"/>
    <a:srgbClr val="C74C49"/>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1.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6.xml"/><Relationship Id="rId5" Type="http://schemas.openxmlformats.org/officeDocument/2006/relationships/slide" Target="slide354.xml"/><Relationship Id="rId10" Type="http://schemas.openxmlformats.org/officeDocument/2006/relationships/slide" Target="slide374.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1889556"/>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a:t>
            </a:r>
          </a:p>
          <a:p>
            <a:pPr>
              <a:lnSpc>
                <a:spcPct val="150000"/>
              </a:lnSpc>
            </a:pPr>
            <a:r>
              <a:rPr lang="en-US" sz="2000" dirty="0">
                <a:solidFill>
                  <a:srgbClr val="006C86"/>
                </a:solidFill>
                <a:latin typeface="Consolas" pitchFamily="49" charset="0"/>
              </a:rPr>
              <a:t>select * from emp where 1 / select * from emp where 0</a:t>
            </a:r>
          </a:p>
          <a:p>
            <a:pPr>
              <a:lnSpc>
                <a:spcPct val="150000"/>
              </a:lnSpc>
            </a:pPr>
            <a:r>
              <a:rPr lang="en-US" sz="2000" dirty="0">
                <a:solidFill>
                  <a:srgbClr val="006C86"/>
                </a:solidFill>
                <a:latin typeface="Consolas" pitchFamily="49" charset="0"/>
              </a:rPr>
              <a:t>select * from emp where True / 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a:t>
            </a:r>
            <a:r>
              <a:rPr lang="en-IN">
                <a:latin typeface="Arial" panose="020B0604020202020204" pitchFamily="34" charset="0"/>
                <a:cs typeface="Arial" panose="020B0604020202020204" pitchFamily="34" charset="0"/>
              </a:rPr>
              <a:t>WHERE clause condition, </a:t>
            </a:r>
            <a:r>
              <a:rPr lang="en-IN" dirty="0">
                <a:latin typeface="Arial" panose="020B0604020202020204" pitchFamily="34" charset="0"/>
                <a:cs typeface="Arial" panose="020B0604020202020204" pitchFamily="34" charset="0"/>
              </a:rPr>
              <a:t>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63496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400" dirty="0">
              <a:latin typeface="Liberation Mono"/>
              <a:cs typeface="Arial" panose="020B0604020202020204" pitchFamily="34" charset="0"/>
            </a:endParaRP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'Task1', 0);</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'Task2', 1);</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'Task3', False);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'Task4', True);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'Task5', null);</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'Task6', 1&gt;2);</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'Task7', 1&lt;2);</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36099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You can use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 A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Use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If you issue a DROP TABLE statement,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and temporary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original table also reappears if you rename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a:t>
            </a:r>
          </a:p>
          <a:p>
            <a:endParaRPr lang="en-IN"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539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c2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c3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c4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default (</a:t>
            </a:r>
            <a:r>
              <a:rPr lang="en-US" sz="1700" dirty="0">
                <a:solidFill>
                  <a:srgbClr val="834689"/>
                </a:solidFill>
                <a:latin typeface="Liberation Mono"/>
              </a:rPr>
              <a:t>c2 </a:t>
            </a:r>
            <a:r>
              <a:rPr lang="en-US" sz="1600" dirty="0">
                <a:latin typeface="Arial" panose="020B0604020202020204" pitchFamily="34" charset="0"/>
                <a:cs typeface="Arial" panose="020B0604020202020204" pitchFamily="34" charset="0"/>
              </a:rPr>
              <a:t>+ </a:t>
            </a:r>
            <a:r>
              <a:rPr lang="en-US" sz="1700" dirty="0">
                <a:solidFill>
                  <a:srgbClr val="834689"/>
                </a:solidFill>
                <a:latin typeface="Liberation Mono"/>
              </a:rPr>
              <a:t>c3</a:t>
            </a:r>
            <a:r>
              <a:rPr lang="en-US" sz="1600" dirty="0">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There can be only one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An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When you insert a value of NULL or 0 into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Use </a:t>
            </a:r>
            <a:r>
              <a:rPr lang="en-IN" sz="1600" b="1" i="1" dirty="0">
                <a:solidFill>
                  <a:schemeClr val="bg1"/>
                </a:solidFill>
                <a:latin typeface="Liberation Mono"/>
                <a:cs typeface="Arial" panose="020B0604020202020204" pitchFamily="34" charset="0"/>
              </a:rPr>
              <a:t>LAST_INSERT_ID</a:t>
            </a:r>
            <a:r>
              <a:rPr lang="en-IN" sz="1600" dirty="0">
                <a:solidFill>
                  <a:schemeClr val="bg1"/>
                </a:solidFill>
                <a:latin typeface="Liberation Mono"/>
                <a:cs typeface="Arial" panose="020B0604020202020204" pitchFamily="34" charset="0"/>
              </a:rPr>
              <a:t>() function to find the row that contains the most recent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2658E6"/>
          </a:solidFill>
        </p:spPr>
        <p:txBody>
          <a:bodyPr wrap="square">
            <a:spAutoFit/>
          </a:bodyPr>
          <a:lstStyle/>
          <a:p>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affects handling of </a:t>
            </a:r>
            <a:r>
              <a:rPr lang="en-IN" i="1" dirty="0">
                <a:solidFill>
                  <a:schemeClr val="bg1"/>
                </a:solidFill>
                <a:latin typeface="Liberation Mono"/>
                <a:cs typeface="Arial" panose="020B0604020202020204" pitchFamily="34" charset="0"/>
              </a:rPr>
              <a:t>AUTO_INCREMENT</a:t>
            </a:r>
            <a:r>
              <a:rPr lang="en-IN" dirty="0">
                <a:solidFill>
                  <a:schemeClr val="bg1"/>
                </a:solidFill>
                <a:latin typeface="Liberation Mono"/>
                <a:cs typeface="Arial" panose="020B0604020202020204" pitchFamily="34" charset="0"/>
              </a:rPr>
              <a:t> columns. Normally, you generate the next sequence number for the column by inserting either NULL or 0 into it. </a:t>
            </a:r>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88848548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40851411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323439"/>
          </a:xfrm>
          <a:prstGeom prst="rect">
            <a:avLst/>
          </a:prstGeom>
        </p:spPr>
        <p:txBody>
          <a:bodyPr wrap="square">
            <a:spAutoFit/>
          </a:bodyPr>
          <a:lstStyle/>
          <a:p>
            <a:r>
              <a:rPr lang="en-US" sz="2000" dirty="0"/>
              <a:t>There are 2 types of Views in SQL: Simple View and Complex View. </a:t>
            </a:r>
            <a:r>
              <a:rPr lang="en-US" sz="2000" b="1" dirty="0"/>
              <a:t>Simple views </a:t>
            </a:r>
            <a:r>
              <a:rPr lang="en-US" sz="2000" dirty="0"/>
              <a:t>can only contain a single base table. </a:t>
            </a:r>
            <a:r>
              <a:rPr lang="en-US" sz="2000" b="1" dirty="0"/>
              <a:t>Complex views</a:t>
            </a:r>
            <a:r>
              <a:rPr lang="en-US" sz="2000"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23429</TotalTime>
  <Words>38837</Words>
  <Application>Microsoft Office PowerPoint</Application>
  <PresentationFormat>On-screen Show (4:3)</PresentationFormat>
  <Paragraphs>4395</Paragraphs>
  <Slides>511</Slides>
  <Notes>9</Notes>
  <HiddenSlides>101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511</vt:i4>
      </vt:variant>
    </vt:vector>
  </HeadingPairs>
  <TitlesOfParts>
    <vt:vector size="544"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4583</cp:revision>
  <dcterms:created xsi:type="dcterms:W3CDTF">2015-10-09T06:09:34Z</dcterms:created>
  <dcterms:modified xsi:type="dcterms:W3CDTF">2020-01-10T07:46:55Z</dcterms:modified>
</cp:coreProperties>
</file>